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1" r:id="rId13"/>
    <p:sldId id="297" r:id="rId14"/>
    <p:sldId id="269" r:id="rId15"/>
    <p:sldId id="271" r:id="rId16"/>
    <p:sldId id="278" r:id="rId17"/>
    <p:sldId id="270" r:id="rId18"/>
    <p:sldId id="272" r:id="rId19"/>
    <p:sldId id="274" r:id="rId20"/>
    <p:sldId id="276" r:id="rId21"/>
    <p:sldId id="275" r:id="rId22"/>
    <p:sldId id="273" r:id="rId23"/>
    <p:sldId id="332" r:id="rId24"/>
    <p:sldId id="33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3" r:id="rId42"/>
    <p:sldId id="295" r:id="rId43"/>
    <p:sldId id="296" r:id="rId44"/>
    <p:sldId id="337" r:id="rId45"/>
    <p:sldId id="302" r:id="rId46"/>
    <p:sldId id="319" r:id="rId47"/>
    <p:sldId id="309" r:id="rId48"/>
    <p:sldId id="314" r:id="rId49"/>
    <p:sldId id="313" r:id="rId50"/>
    <p:sldId id="318" r:id="rId51"/>
    <p:sldId id="312" r:id="rId52"/>
    <p:sldId id="317" r:id="rId53"/>
    <p:sldId id="310" r:id="rId54"/>
    <p:sldId id="333" r:id="rId55"/>
    <p:sldId id="321" r:id="rId56"/>
    <p:sldId id="325" r:id="rId57"/>
    <p:sldId id="339" r:id="rId58"/>
    <p:sldId id="345" r:id="rId59"/>
    <p:sldId id="338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313" autoAdjust="0"/>
    <p:restoredTop sz="94660"/>
  </p:normalViewPr>
  <p:slideViewPr>
    <p:cSldViewPr>
      <p:cViewPr>
        <p:scale>
          <a:sx n="80" d="100"/>
          <a:sy n="80" d="100"/>
        </p:scale>
        <p:origin x="-85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9CA02D-1141-4175-A334-D76398E6AFDD}" type="datetimeFigureOut">
              <a:rPr lang="es-ES" smtClean="0"/>
              <a:pPr/>
              <a:t>19/07/2018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https://upload.wikimedia.org/wikipedia/commons/thumb/c/c0/Escudo_de_Castrill%C3%B3n_%28contorno_franc%C3%A9s%29.svg/220px-Escudo_de_Castrill%C3%B3n_%28contorno_franc%C3%A9s%29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000240"/>
            <a:ext cx="1522508" cy="2657468"/>
          </a:xfrm>
          <a:prstGeom prst="rect">
            <a:avLst/>
          </a:prstGeom>
          <a:noFill/>
        </p:spPr>
      </p:pic>
      <p:sp>
        <p:nvSpPr>
          <p:cNvPr id="62468" name="AutoShape 4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0" name="AutoShape 6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2472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636"/>
            <a:ext cx="2190732" cy="1459028"/>
          </a:xfrm>
          <a:prstGeom prst="rect">
            <a:avLst/>
          </a:prstGeom>
          <a:noFill/>
        </p:spPr>
      </p:pic>
      <p:pic>
        <p:nvPicPr>
          <p:cNvPr id="13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4684640"/>
            <a:ext cx="3263302" cy="217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12988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un capítulo que recoge el producto por ejemplo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venta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acciones,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las devoluciones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adelantos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algn="l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496944" cy="17526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318800"/>
            <a:ext cx="8784976" cy="4507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crédito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que solicita el Ayuntamiento para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financiar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los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previstos 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</a:t>
            </a:r>
            <a:r>
              <a:rPr lang="es-E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inversión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en este ejercicio</a:t>
            </a:r>
            <a:r>
              <a:rPr lang="es-ES" sz="32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500.000,00 €</a:t>
            </a:r>
            <a:endParaRPr lang="es-ES" sz="4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19" y="404664"/>
            <a:ext cx="8712967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Capítulo 9: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Pasivos financieros</a:t>
            </a:r>
            <a:r>
              <a:rPr lang="es-ES" sz="11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08920"/>
            <a:ext cx="8858002" cy="329877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1.- IMPUESTOS 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……………………………………… 	     8.213.869,65€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IMPUESTOS INDIRECTOS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 210.000,00€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TASAS, PRECIOS PUBL., OTROS INGRESOS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   	     4.178.213,00€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4.- TRANSFERENCIAS CORRIENTES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  	     7.237.553,31€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5.- INGRESOS PATRIMONIALES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 	        221.355,00€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/>
            <a:endParaRPr lang="es-ES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8002" cy="2213520"/>
          </a:xfrm>
        </p:spPr>
        <p:txBody>
          <a:bodyPr anchor="t"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497962" cy="19819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endParaRPr lang="es-ES" sz="5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5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20.666.028,97€ </a:t>
            </a:r>
            <a:endParaRPr lang="es-E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TOTAL DE PRESUPUESTO DE INGRESOS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31640" y="3068960"/>
            <a:ext cx="6480174" cy="1673225"/>
          </a:xfrm>
        </p:spPr>
        <p:txBody>
          <a:bodyPr>
            <a:normAutofit/>
          </a:bodyPr>
          <a:lstStyle/>
          <a:p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veremos por capítulos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- INVERSIONES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66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568952" cy="205395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 este apartado donde se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incluye: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toda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la relación de puestos de trabajo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del 	Ayuntamiento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los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salarios de los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trabajadores.</a:t>
            </a:r>
            <a:endParaRPr lang="es-E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823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1: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de personal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857356" y="4929198"/>
            <a:ext cx="551601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están previstos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7.856.651,04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479166"/>
            <a:ext cx="8713986" cy="30929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Son los gastos del funcionamiento de la </a:t>
            </a:r>
            <a:r>
              <a:rPr lang="es-ES" sz="1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ciudad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alumbrado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agua,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limpieza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mantenimiento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colegios, </a:t>
            </a:r>
            <a:endParaRPr lang="es-ES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cuidado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parques y jardines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 un larguísimo etcétera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todos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los contratos </a:t>
            </a:r>
            <a:r>
              <a:rPr lang="es-ES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del Ayuntamiento para realizar las acciones anuales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endParaRPr lang="es-ES" sz="1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0512" cy="259228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en bienes corrientes y servicios.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5720" y="5143512"/>
            <a:ext cx="856895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este capítulo están previstos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8.607.388,93 euros.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743200"/>
            <a:ext cx="8713986" cy="241399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corresponde con el pago de los intereses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créditos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solicitados.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2818" y="116632"/>
            <a:ext cx="8751390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4282" y="4857760"/>
            <a:ext cx="8749826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hay un gasto previsto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23.051,00 €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8623178" cy="3048425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</a:t>
            </a:r>
            <a:endParaRPr lang="es-E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ayudas y subvenciones que el Ayuntamiento concede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*otras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instituciones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es-E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*personas</a:t>
            </a:r>
            <a:endParaRPr lang="es-E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</a:t>
            </a:r>
            <a:r>
              <a:rPr lang="es-ES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ONG’s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*asociaciones,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*clubs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aportaciones a sociedades públicas.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3184"/>
            <a:ext cx="8858002" cy="2019672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corrientes.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5085184"/>
            <a:ext cx="88752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1.927.688,00 euros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0" y="2357430"/>
            <a:ext cx="8929718" cy="301828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076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6: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Inversiones reales.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268760" y="3000372"/>
            <a:ext cx="8875240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1.593.500,00 €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-1.093.500 €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gasto para inversión dentro del presupuesto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-500.000 €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procedentes de un crédito.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368499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veremos </a:t>
            </a:r>
          </a:p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capítulos</a:t>
            </a:r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>
                <a:latin typeface="Calibri"/>
                <a:ea typeface="Calibri"/>
                <a:cs typeface="Times New Roman"/>
              </a:rPr>
              <a:t>INGRESOS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8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57158" y="2708920"/>
            <a:ext cx="8502710" cy="373082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Son las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cantidades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que el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Ayuntamiento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transfiere a otras entidades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para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que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puedan desarrollar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también inversiones, es decir, proyectos de obras donde el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Ayuntamiento colabora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una aportación económica.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25954" cy="388843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 capítulo que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recoge: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*el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producto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(por ejemplo)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venta de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acciones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las devoluciones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adelantos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3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39552" y="2564905"/>
            <a:ext cx="8137922" cy="202981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corresponde con el pago de la amortización de los préstamos o créditos solicitados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9: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Pasivos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04" y="4293096"/>
            <a:ext cx="910929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se prevé amortizar créditos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un importe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657.750,00 euros.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6349288"/>
          </a:xfrm>
        </p:spPr>
        <p:txBody>
          <a:bodyPr>
            <a:normAutofit/>
          </a:bodyPr>
          <a:lstStyle/>
          <a:p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y como </a:t>
            </a:r>
            <a:r>
              <a:rPr lang="es-ES" sz="36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previONES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6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INICIales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el </a:t>
            </a:r>
            <a:r>
              <a:rPr lang="es-ES" sz="3600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año </a:t>
            </a:r>
            <a:r>
              <a:rPr lang="es-ES" sz="3600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2018</a:t>
            </a:r>
            <a:endParaRPr lang="es-E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contamos TENER unos GASTOS de 20.666.028,97 euros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225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EQUILIBRIO PRESUPUESTARIO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b="1" u="sng" dirty="0" smtClean="0"/>
              <a:t>ES UN CONCEPTO DETERMINANTE A LA HORA DE PREPARAR UN PRESUPUESTO</a:t>
            </a:r>
            <a:r>
              <a:rPr lang="es-ES" b="1" dirty="0" smtClean="0"/>
              <a:t>: </a:t>
            </a:r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PUEDE GASTAR MÁS DE LO QUE SE INGRESA: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INGRESOS: 		20.666.028,97 €</a:t>
            </a:r>
          </a:p>
          <a:p>
            <a:pPr>
              <a:buNone/>
            </a:pPr>
            <a:r>
              <a:rPr lang="es-ES" b="1" dirty="0" smtClean="0"/>
              <a:t>GASTOS:      		20.666.028,97 €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620688"/>
            <a:ext cx="79494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>
                <a:effectLst/>
                <a:latin typeface="Calibri"/>
                <a:ea typeface="Calibri"/>
                <a:cs typeface="Times New Roman"/>
              </a:rPr>
              <a:t>Examinando el Presupuesto por Áreas</a:t>
            </a:r>
          </a:p>
          <a:p>
            <a:pPr algn="ctr"/>
            <a:r>
              <a:rPr lang="es-ES" sz="5400" b="1" dirty="0" smtClean="0">
                <a:latin typeface="Calibri"/>
                <a:cs typeface="Times New Roman"/>
              </a:rPr>
              <a:t>Capítulos 1º a 4º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8064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52608"/>
            <a:ext cx="8778880" cy="124936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Ó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RGANOS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GOBIERNO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 SECRETARÍA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GENERAL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Remuneración altos cargos,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vestuario conserjes,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arrendamiento local Juzgado de Paz,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593.533,34 €.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78880" cy="97606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MUNICIPALES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02)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Mantenimiento y conservación alumbrado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combustible vehículos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climatización edificios municipales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2.101.250,00 €.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FESTEJOS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03)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Corresponden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por los capítulos ya mencionados,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476.900,00 €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incluyen las subvenciones previstas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bandas de gaitas,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otros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alumbrado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navideño de los edificios públicos,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suministro de energía para festejos,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2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04)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Estudios y trabajos técnicos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Convenio con Fundación Universidad de Oviedo</a:t>
            </a:r>
          </a:p>
          <a:p>
            <a:pPr marL="0" indent="0">
              <a:buNone/>
            </a:pP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unos gastos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539.570,00 €.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8128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Impuestos Directos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Subtítulo"/>
          <p:cNvSpPr txBox="1">
            <a:spLocks/>
          </p:cNvSpPr>
          <p:nvPr/>
        </p:nvSpPr>
        <p:spPr>
          <a:xfrm>
            <a:off x="251520" y="2132856"/>
            <a:ext cx="8892480" cy="4452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aquellos impuestos que gravan directamente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propiedad de una vivienda, local,………		(IBI)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Vehículos,….. 						(</a:t>
            </a: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i.v.t.m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renta generada por una actividad 							empresarial/comercial….. 	(I.A.E.)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Plusvalías.....</a:t>
            </a:r>
            <a:endParaRPr lang="es-E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5265543"/>
            <a:ext cx="91440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8.213.907,66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268138"/>
            <a:ext cx="8503920" cy="50898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cantidad prevista para gastos asciende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2.612.916,00 €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; 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incluyen: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pagos de intereses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amortizaciones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créditos,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las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subvenciones a los Organismos Autónomos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	de Cultura 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etc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Servicio recaudación de la CCAA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Seguros de los edificios,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1983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EDUCACION Y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CULTURA 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06)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3200" b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Suministros a los colegios del Municipio,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Personal de las Escuelas Infantiles,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Subvención comité de hermanamiento,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870.359,00 €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MEDIO AMBIENTE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07)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3.364.120,00 €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esta área el grueso del gasto se va para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cubrir: 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 de limpieza, 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Recogida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tratamiento de residuos sólidos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urbanos, 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mantenimiento de parques y jardines</a:t>
            </a:r>
          </a:p>
          <a:p>
            <a:pPr marL="0" indent="0" algn="ctr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entre otros.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5423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SOCIALES  Y CONSUMO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08)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previsto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1.448.605,00 €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incluimos contratos de: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Asistencia domiciliaria,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Plan de drogas,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Subvención a la Fundación San Martín,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Ayudas económicas al suministro energético,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EMPLEO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09)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el 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100.738,30 €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Van en esta partida: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Los premios a emprendedores,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Las ayudas a la contratación,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El programa salario joven,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Etc.</a:t>
            </a: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5032" y="0"/>
            <a:ext cx="9289032" cy="10527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</a:t>
            </a:r>
            <a:r>
              <a:rPr lang="es-E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PERSONAL, FUNCIONARIO Y LABORAL, POLICIA, TRAFICO Y SEGURIDAD CIUDADANA y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TRANSPORTE  (O-10)</a:t>
            </a:r>
            <a:endParaRPr lang="es-E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7.973.418,41 €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tener en cuenta que aquí están incluidas las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retribuciones de los trabajadores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del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Ayuntamiento: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Básicas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Productividades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Gratificaciones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Gastos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formación,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seguridad social,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Policía, tráfico, seguridad ciudadana, señalización,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11)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40.000,00 €.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(El gasto corriente se asume desde el PMD.)</a:t>
            </a:r>
          </a:p>
          <a:p>
            <a:pPr marL="0" indent="0">
              <a:buNone/>
            </a:pPr>
            <a:endParaRPr lang="es-E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00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IGUALDAD,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12)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prevé un gasto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43.800,00 €</a:t>
            </a:r>
            <a:r>
              <a:rPr lang="es-E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Seguiremos con: 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El servicio de apertura temprana,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Los talleres para promoción de la igualdad en los 	colegios e IES,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Dando fuerza al Consejo de las Mujeres y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Teniendo en la Casa de Encuentro el espacio de 	desarrollo de actividades de las asociaciones de 	mujeres,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Entre otras.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0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JUVENTUD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13)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27.400,00 €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tenemos: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Los programas de ocio alternativo,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actividades para jóvenes 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Subvenciones para asociaciones juveniles.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PARTICIPACIÓN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CIUDADANA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14)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29.000,00 €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Ya está en marcha la construcción del local de la Asociación El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Forcón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gasto corriente va dirigido a las </a:t>
            </a:r>
          </a:p>
          <a:p>
            <a:pPr marL="0" indent="0">
              <a:buFontTx/>
              <a:buChar char="-"/>
            </a:pPr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subvenciones a las AAVV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16024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impuestos indirectos.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2800" dirty="0" smtClean="0">
                <a:latin typeface="Calibri"/>
                <a:ea typeface="Calibri"/>
                <a:cs typeface="Times New Roman"/>
              </a:rPr>
              <a:t>.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2550661"/>
            <a:ext cx="8767736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Grava el consumo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/>
                <a:latin typeface="Calibri"/>
                <a:ea typeface="Calibri"/>
                <a:cs typeface="Times New Roman"/>
              </a:rPr>
              <a:t>No se aplica directamente a un contribuyente sino que recae sobre el coste de algún producto o mercancía, por ejemplo, el impuesto sobre las obras realizadas 	(ICIO).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endParaRPr lang="es-ES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5191591"/>
            <a:ext cx="885698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210.000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TURISMO y DINAMIZACIÓN ECONÓMICA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 asigna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444.418,00 €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se encuentra: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gestión de la Mina de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Arnao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asistencia técnica en Patrimonio Histórico y 	Turismo, entre otras, y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recuperación del Castillo de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Gauzón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que 	sería 	gasto en inversión.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90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513" y="260648"/>
            <a:ext cx="8604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Calibri"/>
                <a:ea typeface="Calibri"/>
                <a:cs typeface="Times New Roman"/>
              </a:rPr>
              <a:t>En resumen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es-ES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el </a:t>
            </a:r>
            <a:r>
              <a:rPr lang="es-ES" sz="4000" dirty="0" smtClean="0">
                <a:latin typeface="Calibri"/>
                <a:ea typeface="Calibri"/>
                <a:cs typeface="Times New Roman"/>
              </a:rPr>
              <a:t>Estado de: </a:t>
            </a:r>
          </a:p>
          <a:p>
            <a:pPr algn="ctr"/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7513" y="3084952"/>
            <a:ext cx="856895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eniendo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cuenta las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NO FINANCIERAS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referidas: 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-339236" y="3068960"/>
            <a:ext cx="9505056" cy="3456384"/>
          </a:xfrm>
        </p:spPr>
        <p:txBody>
          <a:bodyPr>
            <a:noAutofit/>
          </a:bodyPr>
          <a:lstStyle/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1.- GASTOS DE PERSONAL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    		7.856.651,04 €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GASTOS CORRIENTES EN BIENES Y 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SERVICIOS…  8.607.388,93 €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GASTOS FINANCIEROS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23.051,00 €</a:t>
            </a: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4.- TRANSFERENCIAS CORRIENTES………………………     1.927.688,00 €</a:t>
            </a:r>
          </a:p>
          <a:p>
            <a:pPr algn="l"/>
            <a:r>
              <a:rPr lang="es-E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s-E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3986" cy="2016224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operaciones corrientes</a:t>
            </a:r>
            <a:r>
              <a:rPr lang="es-ES" dirty="0">
                <a:latin typeface="Calibri"/>
                <a:ea typeface="Calibri"/>
                <a:cs typeface="Times New Roman"/>
              </a:rPr>
              <a:t>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073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964488" cy="35868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CAP.6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.- INVERSIONES REALES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1.593.500,00 €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Pasando 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examinar las OPERACIONES FINANCIERAS se van a destinar al pago de los intereses	</a:t>
            </a: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9.- PASIVOS FINANCIEROS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   657.750,00 €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4216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 las operaciones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capital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3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5994" cy="1524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 DEL PRESUPUESTO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5778" name="AutoShape 2" descr="Mostrando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705874" cy="1673225"/>
          </a:xfrm>
        </p:spPr>
        <p:txBody>
          <a:bodyPr>
            <a:normAutofit fontScale="92500" lnSpcReduction="20000"/>
          </a:bodyPr>
          <a:lstStyle/>
          <a:p>
            <a:endParaRPr lang="es-E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6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20.666.028,97 €</a:t>
            </a:r>
            <a:endParaRPr lang="es-ES" sz="6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5994" cy="1524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 DEL PRESUPUESTO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2214554"/>
            <a:ext cx="877571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PRESUPUESTO DE INVERSIONES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PARA EL AÑO 2018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928826"/>
          </a:xfrm>
        </p:spPr>
        <p:txBody>
          <a:bodyPr>
            <a:normAutofit fontScale="90000"/>
          </a:bodyPr>
          <a:lstStyle/>
          <a:p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OBRAS, SERVICIOS Y MEDIO AMBIENTE  I  (02 Y 07)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2844" y="2500306"/>
            <a:ext cx="9001156" cy="435769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Reposición cierres en parques infantiles....................... 	100.000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Replantación pinar de salinas ...................................... 	  35.000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Vehículo pluma obras .................................................. 	  56.000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Contenedores orgánica ……...........................................        37.000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Asfaltado caminos .......................................................      150.050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Eliminacion</a:t>
            </a:r>
            <a:r>
              <a:rPr lang="es-ES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barreras arquitectónicas ……………………..........       40.000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5357826"/>
            <a:ext cx="800105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889500" algn="l"/>
              </a:tabLst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TOTAL---------------------------------------- 	    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418.050€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819400"/>
            <a:ext cx="8929718" cy="40386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EXPROPIACIÓN CARRIL BICI C/ FRUELA………………..     10.000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EXPROPIACIÓN SENDA COTO CARCEDO…………………      26.000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RECUPERACIÓN HORREOS RAICES VIEJO………………       25.530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RESTAURACIÓN ESCUELA AVE MARÍA……………………       80.470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URBANIZACIÓN ENTORNO BIBLIOTECA P.BLANCAS..    165.520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   307.520€		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(04)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0052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........................................................   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ADQUISICION DE MAQUI., INSTA. UTILLAJE ...............    3.000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EQUIPAMIENTO INFORMÁTICO ................................   27.000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APLICACIONES INFORMATICAS ................................  12.000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  47000€</a:t>
            </a:r>
          </a:p>
          <a:p>
            <a:pPr algn="l"/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(05)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tasas y otros ingresos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Subtítulo"/>
          <p:cNvSpPr txBox="1">
            <a:spLocks/>
          </p:cNvSpPr>
          <p:nvPr/>
        </p:nvSpPr>
        <p:spPr>
          <a:xfrm>
            <a:off x="107504" y="2643182"/>
            <a:ext cx="9036496" cy="3942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grava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prestación de un servicio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beneficia directamente 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al interesado: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vados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ocupación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subsuelo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marquesinas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5118566"/>
            <a:ext cx="84969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4.178.213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7196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800" spc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BIBLIOTECA DE PIEDRAS BLANCAS……………………………..     200.000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EQUIPAMIENTO AUDIOVISUAL E INFORMÁTICO……………………………..       90.000</a:t>
            </a:r>
            <a:endParaRPr lang="es-E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TOTAL-----------------      290.000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EDUCACIÓN (06)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8786874" cy="385765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ADECUACIÓN LOCAL JUVENIL P.BLANCAS; 1ª FASE  200.000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Maquinaria, instalaciones y utillaje ………         1.500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MOBILIARIO Y ENSERES ................................         2.500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MATERIAL INFORMÁTICO ..............................         1.000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   205.000€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BIENESTAR SOCIAL (08)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21481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vertical -------------- --------------------- ------------------  15.000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SEMAFÓRICA ---------------------------------------------------  10.000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ASEOS PLAYAS ; BAYAS Y SANTA MARÍA………………………………………………………. 28.000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SEÑALIZACION PASOS PEATONES -----------------------------------------------  4.000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SEPARADORES CARRILES BICI ---------------------------------------------------  8.000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DESARROLLO Y EJECUCIÓN PLAN MOVILIDAD URBANA SOSTENIBLE……….   70.000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5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     135.000€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 (10)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389575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ADECUACIÓN INSTALACIONES DEPORTIVAS ………………………………     40.000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    40.000€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 (11)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PARTICIPACIÓN CIUDADANA(14)</a:t>
            </a:r>
            <a:r>
              <a:rPr lang="es-ES" sz="4200" dirty="0" smtClean="0">
                <a:solidFill>
                  <a:srgbClr val="D16349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ES" sz="4200" dirty="0" smtClean="0">
                <a:solidFill>
                  <a:srgbClr val="D16349"/>
                </a:solidFill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MOBILIARIO CENTRO SOCIAL A. VECINOS EL FORCON …………………………    5.000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TOTAL ……………………………………………………………………..  5.000 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572560" cy="37528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TURÍSTICA CAMINO SANTIAGO ………………       4.000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ADQUISICIÓN SEÑALIZACIÓN VERTICAL TURÍSTICA………..     25.000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ADQUISICIÓN OBRA PICTÓRICA ………………………………………..    14.000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CONJUNTO HISTÓRICO RAÍCES VIEJO ………………………… .....    80.000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    123.000€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TURISMO (15)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57224" y="3571876"/>
            <a:ext cx="7358114" cy="1752600"/>
          </a:xfrm>
        </p:spPr>
        <p:txBody>
          <a:bodyPr>
            <a:normAutofit fontScale="62500" lnSpcReduction="20000"/>
          </a:bodyPr>
          <a:lstStyle/>
          <a:p>
            <a:endParaRPr lang="es-ES" sz="6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10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1.593.500 €</a:t>
            </a:r>
            <a:endParaRPr lang="es-ES" sz="10600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GASTO INVERSIÓN EN PRESUPUESTO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nero encaden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357430"/>
            <a:ext cx="9786974" cy="42090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28662" y="285728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/>
              <a:t>REMANENTE</a:t>
            </a:r>
            <a:endParaRPr lang="es-E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42918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COMO INVERSIÓN FINANCIERAMENTE SOSTENIBLE:</a:t>
            </a:r>
          </a:p>
          <a:p>
            <a:r>
              <a:rPr lang="es-ES" b="1" dirty="0" smtClean="0"/>
              <a:t>1º)    AHORRO ENERGÉTICO CALLES</a:t>
            </a:r>
          </a:p>
          <a:p>
            <a:r>
              <a:rPr lang="es-ES" dirty="0" smtClean="0"/>
              <a:t>				</a:t>
            </a:r>
            <a:r>
              <a:rPr lang="es-ES" b="1" dirty="0" smtClean="0"/>
              <a:t>PABLO LALOUX</a:t>
            </a:r>
          </a:p>
          <a:p>
            <a:r>
              <a:rPr lang="es-ES" b="1" dirty="0" smtClean="0"/>
              <a:t>				LA LIBERTAD</a:t>
            </a:r>
          </a:p>
          <a:p>
            <a:r>
              <a:rPr lang="es-ES" b="1" dirty="0" smtClean="0"/>
              <a:t>				JUAN DE AUSTRIA</a:t>
            </a:r>
          </a:p>
          <a:p>
            <a:r>
              <a:rPr lang="es-ES" b="1" dirty="0" smtClean="0"/>
              <a:t>				BERNARDO ALVAREZ GALÁN</a:t>
            </a:r>
          </a:p>
          <a:p>
            <a:r>
              <a:rPr lang="es-ES" sz="2800" b="1" dirty="0" smtClean="0"/>
              <a:t>            	</a:t>
            </a:r>
          </a:p>
          <a:p>
            <a:r>
              <a:rPr lang="es-ES" sz="2800" b="1" dirty="0" smtClean="0"/>
              <a:t>			</a:t>
            </a:r>
            <a:r>
              <a:rPr lang="es-ES" sz="4400" b="1" u="sng" dirty="0" smtClean="0"/>
              <a:t>TOTAL 450.000 €</a:t>
            </a:r>
            <a:endParaRPr lang="es-ES" sz="2800" b="1" u="sng" dirty="0" smtClean="0"/>
          </a:p>
          <a:p>
            <a:endParaRPr lang="es-ES" dirty="0" smtClean="0"/>
          </a:p>
          <a:p>
            <a:r>
              <a:rPr lang="es-ES" dirty="0" smtClean="0"/>
              <a:t>2º)     </a:t>
            </a:r>
            <a:r>
              <a:rPr lang="es-ES" b="1" dirty="0" smtClean="0"/>
              <a:t>CAMPO FUTBOL FERROTA</a:t>
            </a:r>
          </a:p>
          <a:p>
            <a:r>
              <a:rPr lang="es-ES" dirty="0" smtClean="0"/>
              <a:t>			</a:t>
            </a:r>
          </a:p>
          <a:p>
            <a:r>
              <a:rPr lang="es-ES" sz="3200" b="1" dirty="0" smtClean="0"/>
              <a:t>			</a:t>
            </a:r>
            <a:r>
              <a:rPr lang="es-ES" sz="4400" b="1" u="sng" dirty="0" smtClean="0"/>
              <a:t>TOTAL 700.000 €</a:t>
            </a:r>
            <a:endParaRPr lang="es-ES" b="1" u="sng" dirty="0" smtClean="0"/>
          </a:p>
          <a:p>
            <a:endParaRPr lang="es-ES" dirty="0" smtClean="0"/>
          </a:p>
          <a:p>
            <a:endParaRPr lang="es-E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https://upload.wikimedia.org/wikipedia/commons/thumb/c/c0/Escudo_de_Castrill%C3%B3n_%28contorno_franc%C3%A9s%29.svg/220px-Escudo_de_Castrill%C3%B3n_%28contorno_franc%C3%A9s%29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000240"/>
            <a:ext cx="1522508" cy="2657468"/>
          </a:xfrm>
          <a:prstGeom prst="rect">
            <a:avLst/>
          </a:prstGeom>
          <a:noFill/>
        </p:spPr>
      </p:pic>
      <p:sp>
        <p:nvSpPr>
          <p:cNvPr id="62468" name="AutoShape 4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0" name="AutoShape 6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2472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636"/>
            <a:ext cx="2190732" cy="1459028"/>
          </a:xfrm>
          <a:prstGeom prst="rect">
            <a:avLst/>
          </a:prstGeom>
          <a:noFill/>
        </p:spPr>
      </p:pic>
      <p:pic>
        <p:nvPicPr>
          <p:cNvPr id="13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4684640"/>
            <a:ext cx="3263302" cy="217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252028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Engloban dos conceptos de ingresos.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1.-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participación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de los ayuntamientos en los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tributos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que los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ciudadanos abonamos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 la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Hacienda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(IRPF, IVA,…). </a:t>
            </a:r>
            <a:endParaRPr lang="es-ES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Es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el 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concepto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más importante de 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este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capítulo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2.- las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subvenciones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que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nos conceden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otras administraciones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para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financiar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una actividad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determinada, mantenimiento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residencia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026491"/>
            <a:ext cx="84969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7.237.553,31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84976" cy="23530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ingresos similares a los que tiene un particular.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generan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*las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rentas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propiedades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*depósitos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bancarios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*pago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cánones que tiene el Ayuntamiento</a:t>
            </a:r>
            <a:r>
              <a:rPr lang="es-ES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5: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Ingresos patrimoniales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5085184"/>
            <a:ext cx="8244408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221.355,00 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429684" cy="289562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ingresos por:</a:t>
            </a: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venta de suelo, 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venta de otras propiedades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además de los aprovechamientos que por ley le corresponde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6: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Enajenación de inversiones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5229200"/>
            <a:ext cx="8424936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 euros.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4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2018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ingresos de otras administraciones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aportaciones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particulares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financiar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	-</a:t>
            </a:r>
            <a:r>
              <a:rPr lang="es-E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inversiones  	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- obras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/>
              </a:rPr>
              <a:t>                             105.000  euros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2160240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39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2486</TotalTime>
  <Words>1481</Words>
  <Application>Microsoft Office PowerPoint</Application>
  <PresentationFormat>Presentación en pantalla (4:3)</PresentationFormat>
  <Paragraphs>380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Civil</vt:lpstr>
      <vt:lpstr>Diapositiva 1</vt:lpstr>
      <vt:lpstr>INGRESOS </vt:lpstr>
      <vt:lpstr>Capítulo 1 Impuestos Directos</vt:lpstr>
      <vt:lpstr>   Capítulo 2:  impuestos indirectos. . </vt:lpstr>
      <vt:lpstr>Capítulo 3:  tasas y otros ingresos</vt:lpstr>
      <vt:lpstr>Capítulo 4:  Transferencias corrientes</vt:lpstr>
      <vt:lpstr>Capítulo 5:  Ingresos patrimoniales</vt:lpstr>
      <vt:lpstr>Capítulo 6:  Enajenación de inversiones </vt:lpstr>
      <vt:lpstr>  Capítulo 7:  Transferencias de capital. </vt:lpstr>
      <vt:lpstr>Capítulo 8:  Activos financieros</vt:lpstr>
      <vt:lpstr>  </vt:lpstr>
      <vt:lpstr>Las operaciones corrientes</vt:lpstr>
      <vt:lpstr>EL TOTAL DE PRESUPUESTO DE INGRESOS </vt:lpstr>
      <vt:lpstr>GASTOS - INVERSIONES </vt:lpstr>
      <vt:lpstr>    Capítulo 1:  gastos de personal. </vt:lpstr>
      <vt:lpstr>Capítulo 2:  Gastos en bienes corrientes y servicios. </vt:lpstr>
      <vt:lpstr>Capítulo 3:  Gastos financieros.</vt:lpstr>
      <vt:lpstr>Capítulo 4:  Transferencias corrientes.</vt:lpstr>
      <vt:lpstr>Capítulo 6:  Inversiones reales.</vt:lpstr>
      <vt:lpstr>Capítulo 7:  Transferencias de capital.</vt:lpstr>
      <vt:lpstr>Capítulo 8:  Activos financieros.</vt:lpstr>
      <vt:lpstr>Capítulo 9:  Pasivos financieros.</vt:lpstr>
      <vt:lpstr>Diapositiva 23</vt:lpstr>
      <vt:lpstr>EQUILIBRIO PRESUPUESTARIO</vt:lpstr>
      <vt:lpstr>Diapositiva 25</vt:lpstr>
      <vt:lpstr>ÓRGANOS DE GOBIERNO  y  SECRETARÍA GENERAL</vt:lpstr>
      <vt:lpstr>SERVICIOS MUNICIPALES   (orgánica 02)</vt:lpstr>
      <vt:lpstr>FESTEJOS  (orgánica 03) </vt:lpstr>
      <vt:lpstr>URBANISMO  (orgánica 04)</vt:lpstr>
      <vt:lpstr>HACIENDA Y PATRIMONIO  (orgánica 05)</vt:lpstr>
      <vt:lpstr>EDUCACION Y CULTURA  (orgánica 06) </vt:lpstr>
      <vt:lpstr>MEDIO AMBIENTE  (orgánica 07)</vt:lpstr>
      <vt:lpstr>SERVICIOS SOCIALES  Y CONSUMO  (orgánica 08)</vt:lpstr>
      <vt:lpstr>EMPLEO  (orgánica 09) </vt:lpstr>
      <vt:lpstr> INTERIOR, PERSONAL, FUNCIONARIO Y LABORAL, POLICIA, TRAFICO Y SEGURIDAD CIUDADANA y TRANSPORTE  (O-10)</vt:lpstr>
      <vt:lpstr>DEPORTES,  (orgánica 11) </vt:lpstr>
      <vt:lpstr>IGUALDAD,  (orgánica 12) </vt:lpstr>
      <vt:lpstr>JUVENTUD  (orgánica 13)</vt:lpstr>
      <vt:lpstr>PARTICIPACIÓN CIUDADANA  (orgánica 14) </vt:lpstr>
      <vt:lpstr>TURISMO y DINAMIZACIÓN ECONÓMICA   (orgánica 15)</vt:lpstr>
      <vt:lpstr>Diapositiva 41</vt:lpstr>
      <vt:lpstr>A las operaciones corrientes, </vt:lpstr>
      <vt:lpstr>A  las operaciones de capital </vt:lpstr>
      <vt:lpstr>TOTAL  DEL PRESUPUESTO  DE GASTOS </vt:lpstr>
      <vt:lpstr>TOTAL  DEL PRESUPUESTO  DE GASTOS </vt:lpstr>
      <vt:lpstr>Diapositiva 46</vt:lpstr>
      <vt:lpstr>        OBRAS, SERVICIOS Y MEDIO AMBIENTE  I  (02 Y 07)</vt:lpstr>
      <vt:lpstr>URBANISMO (04) </vt:lpstr>
      <vt:lpstr>HACIENDA Y PATRIMONIO (05) </vt:lpstr>
      <vt:lpstr>EDUCACIÓN (06) </vt:lpstr>
      <vt:lpstr>BIENESTAR SOCIAL (08) </vt:lpstr>
      <vt:lpstr>INTERIOR (10) </vt:lpstr>
      <vt:lpstr>DEPORTES (11) </vt:lpstr>
      <vt:lpstr>        PARTICIPACIÓN CIUDADANA(14) </vt:lpstr>
      <vt:lpstr>TURISMO (15) </vt:lpstr>
      <vt:lpstr>TOTAL GASTO INVERSIÓN EN PRESUPUESTO</vt:lpstr>
      <vt:lpstr>Diapositiva 57</vt:lpstr>
      <vt:lpstr>Diapositiva 58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</dc:creator>
  <cp:lastModifiedBy>Usuario</cp:lastModifiedBy>
  <cp:revision>149</cp:revision>
  <dcterms:created xsi:type="dcterms:W3CDTF">2016-03-02T19:37:23Z</dcterms:created>
  <dcterms:modified xsi:type="dcterms:W3CDTF">2018-07-19T20:54:49Z</dcterms:modified>
</cp:coreProperties>
</file>